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1096" r:id="rId2"/>
    <p:sldId id="987" r:id="rId3"/>
    <p:sldId id="1101" r:id="rId4"/>
    <p:sldId id="1102" r:id="rId5"/>
    <p:sldId id="110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24BFF0-FBED-4B5D-86D5-486175B9D27E}" v="1" dt="2021-12-15T14:50:33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8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kins, Christopher" userId="21abd604-812f-4219-998d-d70494d5418a" providerId="ADAL" clId="{7B24BFF0-FBED-4B5D-86D5-486175B9D27E}"/>
    <pc:docChg chg="addSld delSld modSld">
      <pc:chgData name="Jenkins, Christopher" userId="21abd604-812f-4219-998d-d70494d5418a" providerId="ADAL" clId="{7B24BFF0-FBED-4B5D-86D5-486175B9D27E}" dt="2021-12-15T14:50:33.223" v="2"/>
      <pc:docMkLst>
        <pc:docMk/>
      </pc:docMkLst>
      <pc:sldChg chg="del">
        <pc:chgData name="Jenkins, Christopher" userId="21abd604-812f-4219-998d-d70494d5418a" providerId="ADAL" clId="{7B24BFF0-FBED-4B5D-86D5-486175B9D27E}" dt="2021-12-15T14:50:19.521" v="1" actId="47"/>
        <pc:sldMkLst>
          <pc:docMk/>
          <pc:sldMk cId="1330541660" sldId="424"/>
        </pc:sldMkLst>
      </pc:sldChg>
      <pc:sldChg chg="del">
        <pc:chgData name="Jenkins, Christopher" userId="21abd604-812f-4219-998d-d70494d5418a" providerId="ADAL" clId="{7B24BFF0-FBED-4B5D-86D5-486175B9D27E}" dt="2021-12-15T14:50:19.521" v="1" actId="47"/>
        <pc:sldMkLst>
          <pc:docMk/>
          <pc:sldMk cId="3838774639" sldId="425"/>
        </pc:sldMkLst>
      </pc:sldChg>
      <pc:sldChg chg="del">
        <pc:chgData name="Jenkins, Christopher" userId="21abd604-812f-4219-998d-d70494d5418a" providerId="ADAL" clId="{7B24BFF0-FBED-4B5D-86D5-486175B9D27E}" dt="2021-12-15T14:50:19.521" v="1" actId="47"/>
        <pc:sldMkLst>
          <pc:docMk/>
          <pc:sldMk cId="262878010" sldId="662"/>
        </pc:sldMkLst>
      </pc:sldChg>
      <pc:sldChg chg="del">
        <pc:chgData name="Jenkins, Christopher" userId="21abd604-812f-4219-998d-d70494d5418a" providerId="ADAL" clId="{7B24BFF0-FBED-4B5D-86D5-486175B9D27E}" dt="2021-12-15T14:50:19.521" v="1" actId="47"/>
        <pc:sldMkLst>
          <pc:docMk/>
          <pc:sldMk cId="3211447997" sldId="664"/>
        </pc:sldMkLst>
      </pc:sldChg>
      <pc:sldChg chg="del">
        <pc:chgData name="Jenkins, Christopher" userId="21abd604-812f-4219-998d-d70494d5418a" providerId="ADAL" clId="{7B24BFF0-FBED-4B5D-86D5-486175B9D27E}" dt="2021-12-15T14:50:19.521" v="1" actId="47"/>
        <pc:sldMkLst>
          <pc:docMk/>
          <pc:sldMk cId="262533739" sldId="665"/>
        </pc:sldMkLst>
      </pc:sldChg>
      <pc:sldChg chg="del">
        <pc:chgData name="Jenkins, Christopher" userId="21abd604-812f-4219-998d-d70494d5418a" providerId="ADAL" clId="{7B24BFF0-FBED-4B5D-86D5-486175B9D27E}" dt="2021-12-15T14:50:19.521" v="1" actId="47"/>
        <pc:sldMkLst>
          <pc:docMk/>
          <pc:sldMk cId="1407529375" sldId="890"/>
        </pc:sldMkLst>
      </pc:sldChg>
      <pc:sldChg chg="del">
        <pc:chgData name="Jenkins, Christopher" userId="21abd604-812f-4219-998d-d70494d5418a" providerId="ADAL" clId="{7B24BFF0-FBED-4B5D-86D5-486175B9D27E}" dt="2021-12-15T14:50:19.521" v="1" actId="47"/>
        <pc:sldMkLst>
          <pc:docMk/>
          <pc:sldMk cId="1382431156" sldId="944"/>
        </pc:sldMkLst>
      </pc:sldChg>
      <pc:sldChg chg="add del">
        <pc:chgData name="Jenkins, Christopher" userId="21abd604-812f-4219-998d-d70494d5418a" providerId="ADAL" clId="{7B24BFF0-FBED-4B5D-86D5-486175B9D27E}" dt="2021-12-15T14:50:33.223" v="2"/>
        <pc:sldMkLst>
          <pc:docMk/>
          <pc:sldMk cId="2398784345" sldId="987"/>
        </pc:sldMkLst>
      </pc:sldChg>
      <pc:sldChg chg="add del">
        <pc:chgData name="Jenkins, Christopher" userId="21abd604-812f-4219-998d-d70494d5418a" providerId="ADAL" clId="{7B24BFF0-FBED-4B5D-86D5-486175B9D27E}" dt="2021-12-15T14:50:33.223" v="2"/>
        <pc:sldMkLst>
          <pc:docMk/>
          <pc:sldMk cId="2363689818" sldId="1096"/>
        </pc:sldMkLst>
      </pc:sldChg>
      <pc:sldChg chg="add del">
        <pc:chgData name="Jenkins, Christopher" userId="21abd604-812f-4219-998d-d70494d5418a" providerId="ADAL" clId="{7B24BFF0-FBED-4B5D-86D5-486175B9D27E}" dt="2021-12-15T14:50:33.223" v="2"/>
        <pc:sldMkLst>
          <pc:docMk/>
          <pc:sldMk cId="2317735000" sldId="1101"/>
        </pc:sldMkLst>
      </pc:sldChg>
      <pc:sldChg chg="add del">
        <pc:chgData name="Jenkins, Christopher" userId="21abd604-812f-4219-998d-d70494d5418a" providerId="ADAL" clId="{7B24BFF0-FBED-4B5D-86D5-486175B9D27E}" dt="2021-12-15T14:50:33.223" v="2"/>
        <pc:sldMkLst>
          <pc:docMk/>
          <pc:sldMk cId="3696157159" sldId="1102"/>
        </pc:sldMkLst>
      </pc:sldChg>
      <pc:sldChg chg="add del">
        <pc:chgData name="Jenkins, Christopher" userId="21abd604-812f-4219-998d-d70494d5418a" providerId="ADAL" clId="{7B24BFF0-FBED-4B5D-86D5-486175B9D27E}" dt="2021-12-15T14:50:33.223" v="2"/>
        <pc:sldMkLst>
          <pc:docMk/>
          <pc:sldMk cId="4161187793" sldId="1103"/>
        </pc:sldMkLst>
      </pc:sldChg>
      <pc:sldChg chg="del">
        <pc:chgData name="Jenkins, Christopher" userId="21abd604-812f-4219-998d-d70494d5418a" providerId="ADAL" clId="{7B24BFF0-FBED-4B5D-86D5-486175B9D27E}" dt="2021-12-15T14:50:19.521" v="1" actId="47"/>
        <pc:sldMkLst>
          <pc:docMk/>
          <pc:sldMk cId="1371764547" sldId="1109"/>
        </pc:sldMkLst>
      </pc:sldChg>
      <pc:sldChg chg="del">
        <pc:chgData name="Jenkins, Christopher" userId="21abd604-812f-4219-998d-d70494d5418a" providerId="ADAL" clId="{7B24BFF0-FBED-4B5D-86D5-486175B9D27E}" dt="2021-12-15T14:50:19.521" v="1" actId="47"/>
        <pc:sldMkLst>
          <pc:docMk/>
          <pc:sldMk cId="345244451" sldId="111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Realization Rate Trend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22210666375036453"/>
          <c:w val="0.93888888888888888"/>
          <c:h val="0.67049394867308243"/>
        </c:manualLayout>
      </c:layout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linear"/>
            <c:dispRSqr val="0"/>
            <c:dispEq val="0"/>
          </c:trendline>
          <c:cat>
            <c:strRef>
              <c:f>'Report Data'!$C$1:$G$1</c:f>
              <c:strCache>
                <c:ptCount val="5"/>
                <c:pt idx="0">
                  <c:v>FY2021</c:v>
                </c:pt>
                <c:pt idx="1">
                  <c:v>Jul-2021</c:v>
                </c:pt>
                <c:pt idx="2">
                  <c:v>Aug-2021</c:v>
                </c:pt>
                <c:pt idx="3">
                  <c:v>Sep-2021</c:v>
                </c:pt>
                <c:pt idx="4">
                  <c:v>Oct-2021</c:v>
                </c:pt>
              </c:strCache>
            </c:strRef>
          </c:cat>
          <c:val>
            <c:numRef>
              <c:f>'Report Data'!$C$20:$G$20</c:f>
              <c:numCache>
                <c:formatCode>0.0%</c:formatCode>
                <c:ptCount val="5"/>
                <c:pt idx="0">
                  <c:v>0.27546734693765951</c:v>
                </c:pt>
                <c:pt idx="1">
                  <c:v>0.22906025502447355</c:v>
                </c:pt>
                <c:pt idx="2">
                  <c:v>0.27814750903876406</c:v>
                </c:pt>
                <c:pt idx="3">
                  <c:v>0.28015447527251319</c:v>
                </c:pt>
                <c:pt idx="4">
                  <c:v>0.26274578343620569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0F-4FAD-8E66-67FEA4DE4F4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77948560"/>
        <c:axId val="1777947728"/>
      </c:lineChart>
      <c:catAx>
        <c:axId val="177794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7947728"/>
        <c:crosses val="autoZero"/>
        <c:auto val="1"/>
        <c:lblAlgn val="ctr"/>
        <c:lblOffset val="100"/>
        <c:noMultiLvlLbl val="0"/>
      </c:catAx>
      <c:valAx>
        <c:axId val="177794772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177794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A/R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Graphs!$B$3:$H$3</c:f>
              <c:strCache>
                <c:ptCount val="7"/>
                <c:pt idx="0">
                  <c:v>Apr-2021</c:v>
                </c:pt>
                <c:pt idx="1">
                  <c:v>May-2021</c:v>
                </c:pt>
                <c:pt idx="2">
                  <c:v>Jun-2021</c:v>
                </c:pt>
                <c:pt idx="3">
                  <c:v>Jul-2021</c:v>
                </c:pt>
                <c:pt idx="4">
                  <c:v>Aug-2021</c:v>
                </c:pt>
                <c:pt idx="5">
                  <c:v>Sep-2021</c:v>
                </c:pt>
                <c:pt idx="6">
                  <c:v>Oct-21</c:v>
                </c:pt>
              </c:strCache>
            </c:strRef>
          </c:cat>
          <c:val>
            <c:numRef>
              <c:f>Graphs!$B$13:$H$13</c:f>
              <c:numCache>
                <c:formatCode>_(* #,##0_);_(* \(#,##0\);_(* "-"??_);_(@_)</c:formatCode>
                <c:ptCount val="7"/>
                <c:pt idx="0">
                  <c:v>85603145.810000002</c:v>
                </c:pt>
                <c:pt idx="1">
                  <c:v>88693031.689999998</c:v>
                </c:pt>
                <c:pt idx="2">
                  <c:v>88276278.799999997</c:v>
                </c:pt>
                <c:pt idx="3">
                  <c:v>89668365.060000002</c:v>
                </c:pt>
                <c:pt idx="4">
                  <c:v>86751082.329999998</c:v>
                </c:pt>
                <c:pt idx="5">
                  <c:v>86567333.549999997</c:v>
                </c:pt>
                <c:pt idx="6">
                  <c:v>88397763.74000001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DEC-4CDB-8B29-84114A0B64C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59750416"/>
        <c:axId val="1659748752"/>
      </c:lineChart>
      <c:catAx>
        <c:axId val="165975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9748752"/>
        <c:crosses val="autoZero"/>
        <c:auto val="1"/>
        <c:lblAlgn val="ctr"/>
        <c:lblOffset val="100"/>
        <c:noMultiLvlLbl val="0"/>
      </c:catAx>
      <c:valAx>
        <c:axId val="165974875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crossAx val="1659750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8FBDD-F4A7-463E-B0F0-4FFCCD47F55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06214-0A1B-489F-8941-00215BB7C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6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030D-F0CD-4728-A2AC-47A7AE878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F4B743-596A-4F33-9FFF-356761285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24C3E-0FA2-4884-8892-CDEF15853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7E58-3B98-4ECB-9097-917FD6EFC71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9D159-18BB-4311-BDD9-EF168480F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E4FE3-293D-447E-84E1-76F26115F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8272-D04A-4C28-BC41-C9C16790D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79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1C479-9714-41BF-BB13-24C1CC347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0EAABD-5F86-4B98-9DAF-2F808D66B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E7882-1C5F-4AFA-8169-BFAB9C336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7E58-3B98-4ECB-9097-917FD6EFC71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19EE4-B854-4080-99AB-F178E468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021B1-228B-4490-AF06-8D0BD3F68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8272-D04A-4C28-BC41-C9C16790D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66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A2B09D-6729-48F3-BA59-139A0C865C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A7996-91BB-48FC-84BB-51BDCA946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10FD1-5CEF-4D9D-80B4-FD491C518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7E58-3B98-4ECB-9097-917FD6EFC71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BA7F2-CBC2-48F3-BA8C-FFD7F9389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54C33-4306-4057-8181-DCF207F2D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8272-D04A-4C28-BC41-C9C16790D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3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1754E-B59E-4906-AA18-EC108E3E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57124-550A-464F-A65A-AB1268621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1FA58-E0C3-43B0-AAF0-DFFE9A8FB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7E58-3B98-4ECB-9097-917FD6EFC71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1FF2C-5389-493E-BEF4-F5A3BC691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9759-670F-4FE4-B6E4-6F366C49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8272-D04A-4C28-BC41-C9C16790D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9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A7744-C13E-4F1C-9791-50E149DB3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9343E-C4D8-4B38-97B1-609BF0D8E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61F86-DC0A-4C5C-8DAD-E9FA2DCD7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7E58-3B98-4ECB-9097-917FD6EFC71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58C88-96A0-4246-AE8F-8EF75FFF3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DB450-B4F7-4BCF-8B6F-831BED7A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8272-D04A-4C28-BC41-C9C16790D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2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28D5-26B4-424B-90B6-E7AC3D98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DF420-79AD-422E-ABA7-C2F94E3DC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8B843-11DB-4693-B475-8E5B28517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A94F7-5F6C-41E2-9CA0-237C1407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7E58-3B98-4ECB-9097-917FD6EFC71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5287F5-A866-48CA-8251-C3AE33397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2D9E3-3FDB-4061-8D22-06CDD5662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8272-D04A-4C28-BC41-C9C16790D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39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BA217-2D17-4E41-92B3-D8121B83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2426C-A306-440B-8B16-D94C269CD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53E02-9655-4FBB-8859-3D3C1EF74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816F8E-8AE5-4C88-9943-924F240CB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43AC58-4F42-4468-8C60-212622D17D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D5B569-216E-451A-A9D3-5CC5FFB44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7E58-3B98-4ECB-9097-917FD6EFC71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F5115E-C981-4FAB-B8AB-B0AF8CE22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74AA40-DEF0-4146-B3F3-69FEACB3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8272-D04A-4C28-BC41-C9C16790D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250D7-85DE-47BD-A80E-B4F2853F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832EEF-8247-4D4B-905D-ED8D275AA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7E58-3B98-4ECB-9097-917FD6EFC71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896F22-A874-4857-9A30-DE663EB59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5DEE1-2D0A-42AD-8876-F249F9B49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8272-D04A-4C28-BC41-C9C16790D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07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AA29DC-2F4A-4194-9CAD-65455758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7E58-3B98-4ECB-9097-917FD6EFC71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55ABF-4962-48C0-A179-73B69B38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3F350-99E0-4DA2-8D4A-D465E988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8272-D04A-4C28-BC41-C9C16790D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6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AAD01-BA1E-4CBF-851B-E6A23D29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3D79D-55A9-45D6-9268-51DC79B86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E1095-33EE-4ABB-B39F-117D6236D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B0EC-5D9F-419E-83FD-5FF23C257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7E58-3B98-4ECB-9097-917FD6EFC71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44762-7B14-4A9B-8440-A43C12FD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CF23E-EF8B-4A87-A326-0FA64A68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8272-D04A-4C28-BC41-C9C16790D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09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2B4E9-2AD3-4833-916D-48B6E0157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EA1DA9-5D09-4E93-A8EC-6CA6C6B10E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59280-80ED-4C5D-9B40-471E82ECB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639AD-2C74-4E1F-8175-6A672063A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7E58-3B98-4ECB-9097-917FD6EFC71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E4C9F-2448-44E3-A408-6BFFD75D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B70CA-761B-4C9B-9A7A-1F427492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8272-D04A-4C28-BC41-C9C16790D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2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DA88F-B2A7-4ED4-84F5-0B17ECB0F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58C0F-7BAB-4431-B8B5-6DE3369FA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466B-BA40-4194-8597-4828D16A5D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E7E58-3B98-4ECB-9097-917FD6EFC71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3C9D2-D7BA-4460-87BB-36186B995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0A856-4303-44AD-A818-51A76D390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D8272-D04A-4C28-BC41-C9C16790D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6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AADF1E-3957-4C0D-9361-A52C09009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3347"/>
            <a:ext cx="9144000" cy="2006642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D963746B-1CF5-4B86-96AC-89D2E9914A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0" t="16621" r="10214" b="13794"/>
          <a:stretch/>
        </p:blipFill>
        <p:spPr>
          <a:xfrm>
            <a:off x="2789338" y="2610318"/>
            <a:ext cx="5759043" cy="2405937"/>
          </a:xfrm>
          <a:prstGeom prst="rect">
            <a:avLst/>
          </a:prstGeom>
        </p:spPr>
      </p:pic>
      <p:pic>
        <p:nvPicPr>
          <p:cNvPr id="5" name="Picture 4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DB434675-1B80-4853-881E-F19CA3974B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20"/>
          <a:stretch/>
        </p:blipFill>
        <p:spPr>
          <a:xfrm rot="5400000">
            <a:off x="8474101" y="2472164"/>
            <a:ext cx="3737127" cy="3698670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44F08BC8-3141-408C-9D2D-F84E6A5AB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434830" y="2570701"/>
            <a:ext cx="3720517" cy="279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8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BFAB5-43F8-DC4A-8E3A-A0EBC2D0B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t">
            <a:normAutofit/>
          </a:bodyPr>
          <a:lstStyle/>
          <a:p>
            <a:r>
              <a:rPr lang="en-US" sz="5400" b="1" dirty="0"/>
              <a:t>Financial Report</a:t>
            </a:r>
            <a:br>
              <a:rPr lang="en-US" sz="5400" b="1" dirty="0"/>
            </a:br>
            <a:r>
              <a:rPr lang="en-US" sz="5400" b="1" dirty="0"/>
              <a:t>November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D38BAE-083D-494D-99FD-A5AFE129A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192000" cy="1655762"/>
          </a:xfrm>
        </p:spPr>
        <p:txBody>
          <a:bodyPr anchor="t">
            <a:normAutofit/>
          </a:bodyPr>
          <a:lstStyle/>
          <a:p>
            <a:r>
              <a:rPr lang="en-US" sz="2800" i="1"/>
              <a:t>Lora Conger</a:t>
            </a:r>
          </a:p>
          <a:p>
            <a:r>
              <a:rPr lang="en-US" sz="2800" i="1"/>
              <a:t>Chief Financial Officer</a:t>
            </a:r>
          </a:p>
        </p:txBody>
      </p:sp>
    </p:spTree>
    <p:extLst>
      <p:ext uri="{BB962C8B-B14F-4D97-AF65-F5344CB8AC3E}">
        <p14:creationId xmlns:p14="http://schemas.microsoft.com/office/powerpoint/2010/main" val="239878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F40B-7D8A-410C-B1AB-8F778D952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330"/>
            <a:ext cx="10515600" cy="6558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latin typeface="+mn-lt"/>
              </a:rPr>
              <a:t>EMSA FY22 Income Statement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8DC618A-A48F-4F73-B914-F02DC169E1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51653" y="884511"/>
          <a:ext cx="7010400" cy="5149938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2368922">
                  <a:extLst>
                    <a:ext uri="{9D8B030D-6E8A-4147-A177-3AD203B41FA5}">
                      <a16:colId xmlns:a16="http://schemas.microsoft.com/office/drawing/2014/main" val="4224361314"/>
                    </a:ext>
                  </a:extLst>
                </a:gridCol>
                <a:gridCol w="1702079">
                  <a:extLst>
                    <a:ext uri="{9D8B030D-6E8A-4147-A177-3AD203B41FA5}">
                      <a16:colId xmlns:a16="http://schemas.microsoft.com/office/drawing/2014/main" val="3171203630"/>
                    </a:ext>
                  </a:extLst>
                </a:gridCol>
                <a:gridCol w="1780200">
                  <a:extLst>
                    <a:ext uri="{9D8B030D-6E8A-4147-A177-3AD203B41FA5}">
                      <a16:colId xmlns:a16="http://schemas.microsoft.com/office/drawing/2014/main" val="2056046145"/>
                    </a:ext>
                  </a:extLst>
                </a:gridCol>
                <a:gridCol w="1159199">
                  <a:extLst>
                    <a:ext uri="{9D8B030D-6E8A-4147-A177-3AD203B41FA5}">
                      <a16:colId xmlns:a16="http://schemas.microsoft.com/office/drawing/2014/main" val="2717420884"/>
                    </a:ext>
                  </a:extLst>
                </a:gridCol>
              </a:tblGrid>
              <a:tr h="156259">
                <a:tc rowSpan="2"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1" marR="8401" marT="8401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>
                          <a:effectLst/>
                        </a:rPr>
                        <a:t>Year to date as of Oct-2021</a:t>
                      </a:r>
                      <a:endParaRPr lang="en-US" sz="1400" b="1" i="0" u="sng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327276"/>
                  </a:ext>
                </a:extLst>
              </a:tr>
              <a:tr h="156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>
                          <a:effectLst/>
                        </a:rPr>
                        <a:t>Actuals</a:t>
                      </a:r>
                      <a:endParaRPr lang="en-US" sz="1400" b="1" i="0" u="sng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>
                          <a:effectLst/>
                        </a:rPr>
                        <a:t>Budget 2022</a:t>
                      </a:r>
                      <a:endParaRPr lang="en-US" sz="1400" b="1" i="0" u="sng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>
                          <a:effectLst/>
                        </a:rPr>
                        <a:t>Variance</a:t>
                      </a:r>
                      <a:endParaRPr lang="en-US" sz="1400" b="1" i="0" u="sng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extLst>
                  <a:ext uri="{0D108BD9-81ED-4DB2-BD59-A6C34878D82A}">
                    <a16:rowId xmlns:a16="http://schemas.microsoft.com/office/drawing/2014/main" val="406077311"/>
                  </a:ext>
                </a:extLst>
              </a:tr>
              <a:tr h="1562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Revenue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extLst>
                  <a:ext uri="{0D108BD9-81ED-4DB2-BD59-A6C34878D82A}">
                    <a16:rowId xmlns:a16="http://schemas.microsoft.com/office/drawing/2014/main" val="3901842509"/>
                  </a:ext>
                </a:extLst>
              </a:tr>
              <a:tr h="1562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Net Patient Revenue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extLst>
                  <a:ext uri="{0D108BD9-81ED-4DB2-BD59-A6C34878D82A}">
                    <a16:rowId xmlns:a16="http://schemas.microsoft.com/office/drawing/2014/main" val="3044260833"/>
                  </a:ext>
                </a:extLst>
              </a:tr>
              <a:tr h="209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  Patient Revenue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                     85,393,186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                        76,647,749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      8,745,437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extLst>
                  <a:ext uri="{0D108BD9-81ED-4DB2-BD59-A6C34878D82A}">
                    <a16:rowId xmlns:a16="http://schemas.microsoft.com/office/drawing/2014/main" val="2905432425"/>
                  </a:ext>
                </a:extLst>
              </a:tr>
              <a:tr h="2066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  Contractuals &amp; Deductions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                  (62,971,346)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                      (55,136,598)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    (7,834,748)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extLst>
                  <a:ext uri="{0D108BD9-81ED-4DB2-BD59-A6C34878D82A}">
                    <a16:rowId xmlns:a16="http://schemas.microsoft.com/office/drawing/2014/main" val="2474512853"/>
                  </a:ext>
                </a:extLst>
              </a:tr>
              <a:tr h="30411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Total Net Patient Revenue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                     22,421,839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                        21,511,150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          910,689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extLst>
                  <a:ext uri="{0D108BD9-81ED-4DB2-BD59-A6C34878D82A}">
                    <a16:rowId xmlns:a16="http://schemas.microsoft.com/office/drawing/2014/main" val="141894316"/>
                  </a:ext>
                </a:extLst>
              </a:tr>
              <a:tr h="1562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            Realization Rate</a:t>
                      </a:r>
                      <a:endParaRPr lang="en-US" sz="1200" b="1" i="1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26.3%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28.1%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extLst>
                  <a:ext uri="{0D108BD9-81ED-4DB2-BD59-A6C34878D82A}">
                    <a16:rowId xmlns:a16="http://schemas.microsoft.com/office/drawing/2014/main" val="35943338"/>
                  </a:ext>
                </a:extLst>
              </a:tr>
              <a:tr h="30411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Other Operating Revenue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                       3,981,299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                    4,098,000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        (116,701)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extLst>
                  <a:ext uri="{0D108BD9-81ED-4DB2-BD59-A6C34878D82A}">
                    <a16:rowId xmlns:a16="http://schemas.microsoft.com/office/drawing/2014/main" val="3927120078"/>
                  </a:ext>
                </a:extLst>
              </a:tr>
              <a:tr h="30411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Total Revenue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                     26,403,139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                  25,609,150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    793,988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464185"/>
                  </a:ext>
                </a:extLst>
              </a:tr>
              <a:tr h="156259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extLst>
                  <a:ext uri="{0D108BD9-81ED-4DB2-BD59-A6C34878D82A}">
                    <a16:rowId xmlns:a16="http://schemas.microsoft.com/office/drawing/2014/main" val="1675213039"/>
                  </a:ext>
                </a:extLst>
              </a:tr>
              <a:tr h="30411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Total Operating Expense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                     21,699,272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                  21,995,475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  (296,203)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508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extLst>
                  <a:ext uri="{0D108BD9-81ED-4DB2-BD59-A6C34878D82A}">
                    <a16:rowId xmlns:a16="http://schemas.microsoft.com/office/drawing/2014/main" val="1054817606"/>
                  </a:ext>
                </a:extLst>
              </a:tr>
              <a:tr h="2643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Non-Operating Income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                                   27,227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                          32,000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      (4,773)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extLst>
                  <a:ext uri="{0D108BD9-81ED-4DB2-BD59-A6C34878D82A}">
                    <a16:rowId xmlns:a16="http://schemas.microsoft.com/office/drawing/2014/main" val="2844841162"/>
                  </a:ext>
                </a:extLst>
              </a:tr>
              <a:tr h="30411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Non-Operating Expenses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                             1,234,652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                    1,236,000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         1,348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extLst>
                  <a:ext uri="{0D108BD9-81ED-4DB2-BD59-A6C34878D82A}">
                    <a16:rowId xmlns:a16="http://schemas.microsoft.com/office/drawing/2014/main" val="1879508614"/>
                  </a:ext>
                </a:extLst>
              </a:tr>
              <a:tr h="156259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extLst>
                  <a:ext uri="{0D108BD9-81ED-4DB2-BD59-A6C34878D82A}">
                    <a16:rowId xmlns:a16="http://schemas.microsoft.com/office/drawing/2014/main" val="3755757882"/>
                  </a:ext>
                </a:extLst>
              </a:tr>
              <a:tr h="30411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Net Income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                       3,496,442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                    2,409,675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    1,086,766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510453"/>
                  </a:ext>
                </a:extLst>
              </a:tr>
              <a:tr h="1562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Net Income %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13.2%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9.4%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1" marR="8401" marT="8401" marB="0" anchor="b"/>
                </a:tc>
                <a:extLst>
                  <a:ext uri="{0D108BD9-81ED-4DB2-BD59-A6C34878D82A}">
                    <a16:rowId xmlns:a16="http://schemas.microsoft.com/office/drawing/2014/main" val="4117973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73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A2EB634-914E-4678-ADDD-05527CC39B4C}"/>
              </a:ext>
            </a:extLst>
          </p:cNvPr>
          <p:cNvGraphicFramePr/>
          <p:nvPr/>
        </p:nvGraphicFramePr>
        <p:xfrm>
          <a:off x="6130925" y="1825625"/>
          <a:ext cx="5221288" cy="414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9AFD546-F654-4414-95D7-0D40487E7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Trending Graphs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F9F7FB8-EFEF-4714-BC25-3EBDF67A1A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5221288" cy="414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615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F40B-7D8A-410C-B1AB-8F778D952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1440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EMSA FY22 Operating Expenses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0239C32-D7A8-4462-9803-D4BF850F26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2695" y="1509204"/>
          <a:ext cx="5912526" cy="4128115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2854789">
                  <a:extLst>
                    <a:ext uri="{9D8B030D-6E8A-4147-A177-3AD203B41FA5}">
                      <a16:colId xmlns:a16="http://schemas.microsoft.com/office/drawing/2014/main" val="4081741173"/>
                    </a:ext>
                  </a:extLst>
                </a:gridCol>
                <a:gridCol w="1095915">
                  <a:extLst>
                    <a:ext uri="{9D8B030D-6E8A-4147-A177-3AD203B41FA5}">
                      <a16:colId xmlns:a16="http://schemas.microsoft.com/office/drawing/2014/main" val="2083384613"/>
                    </a:ext>
                  </a:extLst>
                </a:gridCol>
                <a:gridCol w="1109445">
                  <a:extLst>
                    <a:ext uri="{9D8B030D-6E8A-4147-A177-3AD203B41FA5}">
                      <a16:colId xmlns:a16="http://schemas.microsoft.com/office/drawing/2014/main" val="1696771798"/>
                    </a:ext>
                  </a:extLst>
                </a:gridCol>
                <a:gridCol w="852377">
                  <a:extLst>
                    <a:ext uri="{9D8B030D-6E8A-4147-A177-3AD203B41FA5}">
                      <a16:colId xmlns:a16="http://schemas.microsoft.com/office/drawing/2014/main" val="1679047055"/>
                    </a:ext>
                  </a:extLst>
                </a:gridCol>
              </a:tblGrid>
              <a:tr h="31221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>
                          <a:effectLst/>
                        </a:rPr>
                        <a:t>Year to date as of Oct-2021</a:t>
                      </a:r>
                      <a:endParaRPr lang="en-US" sz="1400" b="1" i="0" u="sng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336834"/>
                  </a:ext>
                </a:extLst>
              </a:tr>
              <a:tr h="31221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>
                          <a:effectLst/>
                        </a:rPr>
                        <a:t>Actuals</a:t>
                      </a:r>
                      <a:endParaRPr lang="en-US" sz="1400" b="1" i="0" u="sng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>
                          <a:effectLst/>
                        </a:rPr>
                        <a:t>Budget 2022</a:t>
                      </a:r>
                      <a:endParaRPr lang="en-US" sz="1400" b="1" i="0" u="sng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>
                          <a:effectLst/>
                        </a:rPr>
                        <a:t>Variance</a:t>
                      </a:r>
                      <a:endParaRPr lang="en-US" sz="1400" b="1" i="0" u="sng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5607271"/>
                  </a:ext>
                </a:extLst>
              </a:tr>
              <a:tr h="269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Expense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2677624"/>
                  </a:ext>
                </a:extLst>
              </a:tr>
              <a:tr h="269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Salary &amp; Wages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12,766,859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12,668,696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(98,164)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4530665"/>
                  </a:ext>
                </a:extLst>
              </a:tr>
              <a:tr h="269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Benefits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3,064,441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3,029,840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(34,601)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8132233"/>
                  </a:ext>
                </a:extLst>
              </a:tr>
              <a:tr h="269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Professional &amp; Contracted Services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950,639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926,835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(23,804)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423804"/>
                  </a:ext>
                </a:extLst>
              </a:tr>
              <a:tr h="269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Training &amp; Development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  51,583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      87,186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35,602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9148647"/>
                  </a:ext>
                </a:extLst>
              </a:tr>
              <a:tr h="269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  Supplies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2,045,913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2,096,750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50,837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5178668"/>
                  </a:ext>
                </a:extLst>
              </a:tr>
              <a:tr h="269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Repairs &amp; Maintenance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962,725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902,823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(59,902)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3538100"/>
                  </a:ext>
                </a:extLst>
              </a:tr>
              <a:tr h="269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Utilities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509,724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421,510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(88,214)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3891383"/>
                  </a:ext>
                </a:extLst>
              </a:tr>
              <a:tr h="269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Rent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202,927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199,829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(3,098)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9199584"/>
                  </a:ext>
                </a:extLst>
              </a:tr>
              <a:tr h="269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Risk Management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407,681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940,178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532,497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0570783"/>
                  </a:ext>
                </a:extLst>
              </a:tr>
              <a:tr h="269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Public Relations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  48,746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           40,656 </a:t>
                      </a:r>
                      <a:endParaRPr lang="en-US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  (8,090)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4016798"/>
                  </a:ext>
                </a:extLst>
              </a:tr>
              <a:tr h="269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  Other Expenses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sng" strike="noStrike" dirty="0">
                          <a:effectLst/>
                        </a:rPr>
                        <a:t>         688,034 </a:t>
                      </a:r>
                      <a:endParaRPr lang="en-US" sz="1200" b="1" i="0" u="sng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sng" strike="noStrike" dirty="0">
                          <a:effectLst/>
                        </a:rPr>
                        <a:t>         681,173 </a:t>
                      </a:r>
                      <a:endParaRPr lang="en-US" sz="1200" b="1" i="0" u="sng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sng" strike="noStrike" dirty="0">
                          <a:effectLst/>
                        </a:rPr>
                        <a:t>     (6,861)</a:t>
                      </a:r>
                      <a:endParaRPr lang="en-US" sz="1200" b="1" i="0" u="sng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6578249"/>
                  </a:ext>
                </a:extLst>
              </a:tr>
              <a:tr h="269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Total Operating Expense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21,699,272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21,995,475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   296,202 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754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11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285</Words>
  <Application>Microsoft Office PowerPoint</Application>
  <PresentationFormat>Widescreen</PresentationFormat>
  <Paragraphs>109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Financial Report November 2021</vt:lpstr>
      <vt:lpstr>EMSA FY22 Income Statement</vt:lpstr>
      <vt:lpstr>Trending Graphs</vt:lpstr>
      <vt:lpstr>EMSA FY22 Operating Expenses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Jenkins, Christopher</dc:creator>
  <cp:lastModifiedBy>Jenkins, Christopher</cp:lastModifiedBy>
  <cp:revision>1</cp:revision>
  <dcterms:created xsi:type="dcterms:W3CDTF">2021-12-15T14:46:29Z</dcterms:created>
  <dcterms:modified xsi:type="dcterms:W3CDTF">2021-12-15T14:50:36Z</dcterms:modified>
</cp:coreProperties>
</file>