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944" r:id="rId2"/>
    <p:sldId id="890" r:id="rId3"/>
    <p:sldId id="662" r:id="rId4"/>
    <p:sldId id="664" r:id="rId5"/>
    <p:sldId id="665" r:id="rId6"/>
    <p:sldId id="424" r:id="rId7"/>
    <p:sldId id="425" r:id="rId8"/>
    <p:sldId id="1109" r:id="rId9"/>
    <p:sldId id="111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msaonline-my.sharepoint.com/personal/greshf_emsa_net/Documents/Work%20Documents/Board%20Meetings/Response%20Time%20Performance%20Graphs%20for%20Board%20Meeti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msaonline-my.sharepoint.com/personal/greshf_emsa_net/Documents/Work%20Documents/Board%20Meetings/Response%20Time%20Performance%20Graphs%20for%20Board%20Meeting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ttps://emsaonline-my.sharepoint.com/personal/greshf_emsa_net/Documents/Work%20Documents/Board%20Meetings/Exclusion%20Summary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https://emsaonline-my.sharepoint.com/personal/greshf_emsa_net/Documents/Work%20Documents/Board%20Meetings/Exclusion%20Summary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kinsc\AppData\Local\Microsoft\Windows\INetCache\Content.Outlook\IXH2SB0E\2019%20-%202021%20Revie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kinsc\AppData\Local\Microsoft\Windows\INetCache\Content.Outlook\IXH2SB0E\2019%20-%202021%20Review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bg1"/>
                </a:solidFill>
              </a:rPr>
              <a:t>East Beneficiary Response Time Compliance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Data!$A$2</c:f>
              <c:strCache>
                <c:ptCount val="1"/>
                <c:pt idx="0">
                  <c:v>East Priority 1 Beneficiary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5036467430155251E-3"/>
                  <c:y val="5.4029805262036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3C-4C01-9AF5-1FE8BEC09728}"/>
                </c:ext>
              </c:extLst>
            </c:dLbl>
            <c:dLbl>
              <c:idx val="1"/>
              <c:layout>
                <c:manualLayout>
                  <c:x val="-4.4399988122657517E-2"/>
                  <c:y val="4.51121708506404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43-44DE-A0AC-C4139CC1B902}"/>
                </c:ext>
              </c:extLst>
            </c:dLbl>
            <c:dLbl>
              <c:idx val="2"/>
              <c:layout>
                <c:manualLayout>
                  <c:x val="-3.7645857533049415E-2"/>
                  <c:y val="-5.0752399071863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1-4B4D-AE87-7F6A39078F28}"/>
                </c:ext>
              </c:extLst>
            </c:dLbl>
            <c:dLbl>
              <c:idx val="3"/>
              <c:layout>
                <c:manualLayout>
                  <c:x val="-4.7777053417461558E-2"/>
                  <c:y val="-5.9670033483259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3C-4C01-9AF5-1FE8BEC09728}"/>
                </c:ext>
              </c:extLst>
            </c:dLbl>
            <c:dLbl>
              <c:idx val="4"/>
              <c:layout>
                <c:manualLayout>
                  <c:x val="-5.6782560870272385E-2"/>
                  <c:y val="-4.8522990469014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43-44DE-A0AC-C4139CC1B902}"/>
                </c:ext>
              </c:extLst>
            </c:dLbl>
            <c:dLbl>
              <c:idx val="5"/>
              <c:layout>
                <c:manualLayout>
                  <c:x val="-4.66513649858602E-2"/>
                  <c:y val="-5.7440624880410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F8-441B-9283-FBB6F16A66C2}"/>
                </c:ext>
              </c:extLst>
            </c:dLbl>
            <c:dLbl>
              <c:idx val="6"/>
              <c:layout>
                <c:manualLayout>
                  <c:x val="-2.5263284785434562E-2"/>
                  <c:y val="-7.75053023060510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07-4F79-8616-9803C5F5BE0F}"/>
                </c:ext>
              </c:extLst>
            </c:dLbl>
            <c:dLbl>
              <c:idx val="7"/>
              <c:layout>
                <c:manualLayout>
                  <c:x val="-7.0290822049488708E-2"/>
                  <c:y val="6.74062568791298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1-4B4D-AE87-7F6A39078F28}"/>
                </c:ext>
              </c:extLst>
            </c:dLbl>
            <c:dLbl>
              <c:idx val="8"/>
              <c:layout>
                <c:manualLayout>
                  <c:x val="-5.9033937733475095E-2"/>
                  <c:y val="4.9570988056338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82-446F-8016-DF285CF5DE1D}"/>
                </c:ext>
              </c:extLst>
            </c:dLbl>
            <c:dLbl>
              <c:idx val="9"/>
              <c:layout>
                <c:manualLayout>
                  <c:x val="-6.6913756754684736E-2"/>
                  <c:y val="7.18650740848276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82-446F-8016-DF285CF5DE1D}"/>
                </c:ext>
              </c:extLst>
            </c:dLbl>
            <c:dLbl>
              <c:idx val="10"/>
              <c:layout>
                <c:manualLayout>
                  <c:x val="-5.9033937733475095E-2"/>
                  <c:y val="6.2947439673432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F8-441B-9283-FBB6F16A66C2}"/>
                </c:ext>
              </c:extLst>
            </c:dLbl>
            <c:dLbl>
              <c:idx val="11"/>
              <c:layout>
                <c:manualLayout>
                  <c:x val="-4.5953349521382983E-2"/>
                  <c:y val="6.0718031070582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07-4F79-8616-9803C5F5BE0F}"/>
                </c:ext>
              </c:extLst>
            </c:dLbl>
            <c:dLbl>
              <c:idx val="18"/>
              <c:layout>
                <c:manualLayout>
                  <c:x val="-3.4268792238245312E-2"/>
                  <c:y val="4.957098805633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1-4519-8EFE-65FDE94B15D8}"/>
                </c:ext>
              </c:extLst>
            </c:dLbl>
            <c:dLbl>
              <c:idx val="19"/>
              <c:layout>
                <c:manualLayout>
                  <c:x val="-4.3274299691056138E-2"/>
                  <c:y val="-5.0752399071863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90-410D-907B-089E373549EC}"/>
                </c:ext>
              </c:extLst>
            </c:dLbl>
            <c:dLbl>
              <c:idx val="20"/>
              <c:layout>
                <c:manualLayout>
                  <c:x val="-3.9897234396252076E-2"/>
                  <c:y val="-4.4064173263317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29-4543-8456-5DFCCFE07327}"/>
                </c:ext>
              </c:extLst>
            </c:dLbl>
            <c:dLbl>
              <c:idx val="21"/>
              <c:layout>
                <c:manualLayout>
                  <c:x val="-3.8771545964650725E-2"/>
                  <c:y val="-6.63582592918064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4F-4925-B62C-CCE4682A3AB1}"/>
                </c:ext>
              </c:extLst>
            </c:dLbl>
            <c:dLbl>
              <c:idx val="22"/>
              <c:layout>
                <c:manualLayout>
                  <c:x val="-1.7811138731349138E-2"/>
                  <c:y val="-5.0752399071863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7C-40B9-BFA7-F54CCDC8B60C}"/>
                </c:ext>
              </c:extLst>
            </c:dLbl>
            <c:dLbl>
              <c:idx val="23"/>
              <c:layout>
                <c:manualLayout>
                  <c:x val="-2.9068023047362675E-2"/>
                  <c:y val="3.3965127836395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90-410D-907B-089E373549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Data!$B$1:$AW$1</c:f>
              <c:numCache>
                <c:formatCode>mmm\-yy</c:formatCode>
                <c:ptCount val="12"/>
                <c:pt idx="0">
                  <c:v>44166</c:v>
                </c:pt>
                <c:pt idx="1">
                  <c:v>44197</c:v>
                </c:pt>
                <c:pt idx="2">
                  <c:v>44228</c:v>
                </c:pt>
                <c:pt idx="3">
                  <c:v>44256</c:v>
                </c:pt>
                <c:pt idx="4">
                  <c:v>44287</c:v>
                </c:pt>
                <c:pt idx="5">
                  <c:v>44317</c:v>
                </c:pt>
                <c:pt idx="6">
                  <c:v>44348</c:v>
                </c:pt>
                <c:pt idx="7">
                  <c:v>44378</c:v>
                </c:pt>
                <c:pt idx="8">
                  <c:v>44409</c:v>
                </c:pt>
                <c:pt idx="9">
                  <c:v>44440</c:v>
                </c:pt>
                <c:pt idx="10">
                  <c:v>44470</c:v>
                </c:pt>
                <c:pt idx="11">
                  <c:v>44501</c:v>
                </c:pt>
              </c:numCache>
            </c:numRef>
          </c:cat>
          <c:val>
            <c:numRef>
              <c:f>Data!$B$2:$AW$2</c:f>
              <c:numCache>
                <c:formatCode>0%</c:formatCode>
                <c:ptCount val="12"/>
                <c:pt idx="0">
                  <c:v>0.88</c:v>
                </c:pt>
                <c:pt idx="1">
                  <c:v>0.88</c:v>
                </c:pt>
                <c:pt idx="2">
                  <c:v>0.92</c:v>
                </c:pt>
                <c:pt idx="3">
                  <c:v>0.9</c:v>
                </c:pt>
                <c:pt idx="4">
                  <c:v>0.92</c:v>
                </c:pt>
                <c:pt idx="5">
                  <c:v>0.91</c:v>
                </c:pt>
                <c:pt idx="6">
                  <c:v>0.9</c:v>
                </c:pt>
                <c:pt idx="7">
                  <c:v>0.87</c:v>
                </c:pt>
                <c:pt idx="8">
                  <c:v>0.83</c:v>
                </c:pt>
                <c:pt idx="9">
                  <c:v>0.84</c:v>
                </c:pt>
                <c:pt idx="10">
                  <c:v>0.86</c:v>
                </c:pt>
                <c:pt idx="11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8E-41E8-A2EB-B7876D01A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8324696"/>
        <c:axId val="758324040"/>
      </c:lineChart>
      <c:dateAx>
        <c:axId val="758324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324040"/>
        <c:crosses val="autoZero"/>
        <c:auto val="1"/>
        <c:lblOffset val="100"/>
        <c:baseTimeUnit val="months"/>
        <c:majorUnit val="1"/>
        <c:majorTimeUnit val="months"/>
      </c:dateAx>
      <c:valAx>
        <c:axId val="758324040"/>
        <c:scaling>
          <c:orientation val="minMax"/>
          <c:max val="1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324696"/>
        <c:crossesAt val="43070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bg1"/>
                </a:solidFill>
              </a:rPr>
              <a:t>West Beneficiary Response Time Compliance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54520193033407E-2"/>
          <c:y val="0.12941143368627264"/>
          <c:w val="0.91207992210590605"/>
          <c:h val="0.64376025449615148"/>
        </c:manualLayout>
      </c:layout>
      <c:lineChart>
        <c:grouping val="standard"/>
        <c:varyColors val="0"/>
        <c:ser>
          <c:idx val="0"/>
          <c:order val="0"/>
          <c:tx>
            <c:strRef>
              <c:f>Data!$A$4</c:f>
              <c:strCache>
                <c:ptCount val="1"/>
                <c:pt idx="0">
                  <c:v>West Priority 1 Beneficiary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006400469420961E-2"/>
                  <c:y val="5.41252749919546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5E-494B-8A3A-D4A27DDC0301}"/>
                </c:ext>
              </c:extLst>
            </c:dLbl>
            <c:dLbl>
              <c:idx val="1"/>
              <c:layout>
                <c:manualLayout>
                  <c:x val="-3.8771545964650767E-2"/>
                  <c:y val="4.9658579133496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A0-4ED3-8B95-621953595988}"/>
                </c:ext>
              </c:extLst>
            </c:dLbl>
            <c:dLbl>
              <c:idx val="2"/>
              <c:layout>
                <c:manualLayout>
                  <c:x val="-3.4093025296523617E-2"/>
                  <c:y val="4.9658579133496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2E-4E60-8859-55E0455E2D9F}"/>
                </c:ext>
              </c:extLst>
            </c:dLbl>
            <c:dLbl>
              <c:idx val="3"/>
              <c:layout>
                <c:manualLayout>
                  <c:x val="-3.7645857533049373E-2"/>
                  <c:y val="4.5191883275037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32-4E90-BC09-B3D99D5FD8B2}"/>
                </c:ext>
              </c:extLst>
            </c:dLbl>
            <c:dLbl>
              <c:idx val="4"/>
              <c:layout>
                <c:manualLayout>
                  <c:x val="-2.5263284785434478E-2"/>
                  <c:y val="5.6358622921183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A0-4ED3-8B95-621953595988}"/>
                </c:ext>
              </c:extLst>
            </c:dLbl>
            <c:dLbl>
              <c:idx val="5"/>
              <c:layout>
                <c:manualLayout>
                  <c:x val="-3.3143103806643953E-2"/>
                  <c:y val="5.1891927062725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A0-4ED3-8B95-621953595988}"/>
                </c:ext>
              </c:extLst>
            </c:dLbl>
            <c:dLbl>
              <c:idx val="6"/>
              <c:layout>
                <c:manualLayout>
                  <c:x val="-2.18862194906305E-2"/>
                  <c:y val="8.0925450142705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A0-4ED3-8B95-621953595988}"/>
                </c:ext>
              </c:extLst>
            </c:dLbl>
            <c:dLbl>
              <c:idx val="7"/>
              <c:layout>
                <c:manualLayout>
                  <c:x val="-1.5132088901022377E-2"/>
                  <c:y val="6.0825318779642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32-4E90-BC09-B3D99D5FD8B2}"/>
                </c:ext>
              </c:extLst>
            </c:dLbl>
            <c:dLbl>
              <c:idx val="8"/>
              <c:layout>
                <c:manualLayout>
                  <c:x val="-4.4399988122657573E-2"/>
                  <c:y val="4.0725187416579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A0-4ED3-8B95-621953595988}"/>
                </c:ext>
              </c:extLst>
            </c:dLbl>
            <c:dLbl>
              <c:idx val="9"/>
              <c:layout>
                <c:manualLayout>
                  <c:x val="-6.078717530647311E-2"/>
                  <c:y val="3.4025143628891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A0-4ED3-8B95-621953595988}"/>
                </c:ext>
              </c:extLst>
            </c:dLbl>
            <c:dLbl>
              <c:idx val="10"/>
              <c:layout>
                <c:manualLayout>
                  <c:x val="-5.3405495575468323E-2"/>
                  <c:y val="3.8491839487349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32-4E90-BC09-B3D99D5FD8B2}"/>
                </c:ext>
              </c:extLst>
            </c:dLbl>
            <c:dLbl>
              <c:idx val="11"/>
              <c:layout>
                <c:manualLayout>
                  <c:x val="-3.5822153636970798E-2"/>
                  <c:y val="4.5191883275037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F8-4107-83C0-FE58D8153571}"/>
                </c:ext>
              </c:extLst>
            </c:dLbl>
            <c:dLbl>
              <c:idx val="12"/>
              <c:layout>
                <c:manualLayout>
                  <c:x val="-7.6799428469369532E-3"/>
                  <c:y val="7.1992058425788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A0-4ED3-8B95-621953595988}"/>
                </c:ext>
              </c:extLst>
            </c:dLbl>
            <c:dLbl>
              <c:idx val="13"/>
              <c:layout>
                <c:manualLayout>
                  <c:x val="-2.7514661648637185E-2"/>
                  <c:y val="5.8591970850413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32-4E90-BC09-B3D99D5FD8B2}"/>
                </c:ext>
              </c:extLst>
            </c:dLbl>
            <c:dLbl>
              <c:idx val="14"/>
              <c:layout>
                <c:manualLayout>
                  <c:x val="-1.4006400469421022E-2"/>
                  <c:y val="4.7425231204266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4E-4F41-9F5B-61D506237417}"/>
                </c:ext>
              </c:extLst>
            </c:dLbl>
            <c:dLbl>
              <c:idx val="15"/>
              <c:layout>
                <c:manualLayout>
                  <c:x val="-2.5263284785434562E-2"/>
                  <c:y val="-4.8608729752590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30-46C1-A7C1-8BE5B10943AF}"/>
                </c:ext>
              </c:extLst>
            </c:dLbl>
            <c:dLbl>
              <c:idx val="16"/>
              <c:layout>
                <c:manualLayout>
                  <c:x val="-9.5036467430156066E-3"/>
                  <c:y val="-5.97754693987370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4E-4F41-9F5B-61D506237417}"/>
                </c:ext>
              </c:extLst>
            </c:dLbl>
            <c:dLbl>
              <c:idx val="17"/>
              <c:layout>
                <c:manualLayout>
                  <c:x val="-5.9033937733475095E-2"/>
                  <c:y val="1.3925012265828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4E-4F41-9F5B-61D506237417}"/>
                </c:ext>
              </c:extLst>
            </c:dLbl>
            <c:dLbl>
              <c:idx val="18"/>
              <c:layout>
                <c:manualLayout>
                  <c:x val="-5.790824930187366E-2"/>
                  <c:y val="3.4025143628891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6-40FD-805A-077A1E77FCA6}"/>
                </c:ext>
              </c:extLst>
            </c:dLbl>
            <c:dLbl>
              <c:idx val="19"/>
              <c:layout>
                <c:manualLayout>
                  <c:x val="-5.4531184007069675E-2"/>
                  <c:y val="2.7325099841203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F9-4A61-9601-02F6046F1C97}"/>
                </c:ext>
              </c:extLst>
            </c:dLbl>
            <c:dLbl>
              <c:idx val="20"/>
              <c:layout>
                <c:manualLayout>
                  <c:x val="-3.4268792238245312E-2"/>
                  <c:y val="6.5292014638100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F8-4107-83C0-FE58D8153571}"/>
                </c:ext>
              </c:extLst>
            </c:dLbl>
            <c:dLbl>
              <c:idx val="21"/>
              <c:layout>
                <c:manualLayout>
                  <c:x val="-3.2017415375042602E-2"/>
                  <c:y val="6.3058666708871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62-4F4C-8ED3-5A61C3871860}"/>
                </c:ext>
              </c:extLst>
            </c:dLbl>
            <c:dLbl>
              <c:idx val="22"/>
              <c:layout>
                <c:manualLayout>
                  <c:x val="-4.0324907363376211E-2"/>
                  <c:y val="4.2958535345808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E8-42AE-8ABC-BF321803D610}"/>
                </c:ext>
              </c:extLst>
            </c:dLbl>
            <c:dLbl>
              <c:idx val="23"/>
              <c:layout>
                <c:manualLayout>
                  <c:x val="-3.3570776773768088E-2"/>
                  <c:y val="2.7325099841203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5E-494B-8A3A-D4A27DDC0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Data!$D$1:$AW$1</c:f>
              <c:numCache>
                <c:formatCode>mmm\-yy</c:formatCode>
                <c:ptCount val="12"/>
                <c:pt idx="0">
                  <c:v>44166</c:v>
                </c:pt>
                <c:pt idx="1">
                  <c:v>44197</c:v>
                </c:pt>
                <c:pt idx="2">
                  <c:v>44228</c:v>
                </c:pt>
                <c:pt idx="3">
                  <c:v>44256</c:v>
                </c:pt>
                <c:pt idx="4">
                  <c:v>44287</c:v>
                </c:pt>
                <c:pt idx="5">
                  <c:v>44317</c:v>
                </c:pt>
                <c:pt idx="6">
                  <c:v>44348</c:v>
                </c:pt>
                <c:pt idx="7">
                  <c:v>44378</c:v>
                </c:pt>
                <c:pt idx="8">
                  <c:v>44409</c:v>
                </c:pt>
                <c:pt idx="9">
                  <c:v>44440</c:v>
                </c:pt>
                <c:pt idx="10">
                  <c:v>44470</c:v>
                </c:pt>
                <c:pt idx="11">
                  <c:v>44501</c:v>
                </c:pt>
              </c:numCache>
            </c:numRef>
          </c:cat>
          <c:val>
            <c:numRef>
              <c:f>Data!$D$4:$AW$4</c:f>
              <c:numCache>
                <c:formatCode>0%</c:formatCode>
                <c:ptCount val="12"/>
                <c:pt idx="0">
                  <c:v>0.63</c:v>
                </c:pt>
                <c:pt idx="1">
                  <c:v>0.68</c:v>
                </c:pt>
                <c:pt idx="2">
                  <c:v>0.75</c:v>
                </c:pt>
                <c:pt idx="3">
                  <c:v>0.72</c:v>
                </c:pt>
                <c:pt idx="4">
                  <c:v>0.75</c:v>
                </c:pt>
                <c:pt idx="5">
                  <c:v>0.76</c:v>
                </c:pt>
                <c:pt idx="6">
                  <c:v>0.66</c:v>
                </c:pt>
                <c:pt idx="7">
                  <c:v>0.57999999999999996</c:v>
                </c:pt>
                <c:pt idx="8">
                  <c:v>0.55000000000000004</c:v>
                </c:pt>
                <c:pt idx="9">
                  <c:v>0.54</c:v>
                </c:pt>
                <c:pt idx="10">
                  <c:v>0.55000000000000004</c:v>
                </c:pt>
                <c:pt idx="11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AB-4E0D-B36A-7F4D2EF29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8324696"/>
        <c:axId val="758324040"/>
      </c:lineChart>
      <c:dateAx>
        <c:axId val="758324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324040"/>
        <c:crosses val="autoZero"/>
        <c:auto val="1"/>
        <c:lblOffset val="100"/>
        <c:baseTimeUnit val="months"/>
        <c:majorUnit val="1"/>
        <c:majorTimeUnit val="months"/>
      </c:dateAx>
      <c:valAx>
        <c:axId val="758324040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324696"/>
        <c:crossesAt val="43070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Eastern Division Response Time Exclusions</a:t>
            </a:r>
          </a:p>
          <a:p>
            <a:pPr>
              <a:defRPr/>
            </a:pPr>
            <a:r>
              <a:rPr lang="en-US" dirty="0"/>
              <a:t>Twelve Months ending November, 2021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'Data For Graphs'!$A$4</c:f>
              <c:strCache>
                <c:ptCount val="1"/>
                <c:pt idx="0">
                  <c:v>Eastern Div. Transports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'Data For Graphs'!$CJ$2:$EB$2</c:f>
              <c:strCache>
                <c:ptCount val="12"/>
                <c:pt idx="0">
                  <c:v>2020-12</c:v>
                </c:pt>
                <c:pt idx="1">
                  <c:v>2021-01</c:v>
                </c:pt>
                <c:pt idx="2">
                  <c:v>2021-02</c:v>
                </c:pt>
                <c:pt idx="3">
                  <c:v>2021-03</c:v>
                </c:pt>
                <c:pt idx="4">
                  <c:v>2021-04</c:v>
                </c:pt>
                <c:pt idx="5">
                  <c:v>2021-05</c:v>
                </c:pt>
                <c:pt idx="6">
                  <c:v>2021-06</c:v>
                </c:pt>
                <c:pt idx="7">
                  <c:v>2021-07</c:v>
                </c:pt>
                <c:pt idx="8">
                  <c:v>2021-08</c:v>
                </c:pt>
                <c:pt idx="9">
                  <c:v>2021-09</c:v>
                </c:pt>
                <c:pt idx="10">
                  <c:v>2021-10</c:v>
                </c:pt>
                <c:pt idx="11">
                  <c:v>2021-11</c:v>
                </c:pt>
              </c:strCache>
            </c:strRef>
          </c:cat>
          <c:val>
            <c:numRef>
              <c:f>'Data For Graphs'!$CJ$4:$EB$4</c:f>
              <c:numCache>
                <c:formatCode>General</c:formatCode>
                <c:ptCount val="12"/>
                <c:pt idx="0">
                  <c:v>6451</c:v>
                </c:pt>
                <c:pt idx="1">
                  <c:v>6582</c:v>
                </c:pt>
                <c:pt idx="2">
                  <c:v>5651</c:v>
                </c:pt>
                <c:pt idx="3">
                  <c:v>6535</c:v>
                </c:pt>
                <c:pt idx="4">
                  <c:v>6458</c:v>
                </c:pt>
                <c:pt idx="5">
                  <c:v>6743</c:v>
                </c:pt>
                <c:pt idx="6">
                  <c:v>6871</c:v>
                </c:pt>
                <c:pt idx="7">
                  <c:v>7205</c:v>
                </c:pt>
                <c:pt idx="8">
                  <c:v>6844</c:v>
                </c:pt>
                <c:pt idx="9">
                  <c:v>6356</c:v>
                </c:pt>
                <c:pt idx="10">
                  <c:v>6596</c:v>
                </c:pt>
                <c:pt idx="11">
                  <c:v>6490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93-4147-94B0-CED9F2AD5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355648"/>
        <c:axId val="339356208"/>
      </c:lineChart>
      <c:lineChart>
        <c:grouping val="standard"/>
        <c:varyColors val="0"/>
        <c:ser>
          <c:idx val="2"/>
          <c:order val="1"/>
          <c:tx>
            <c:strRef>
              <c:f>'Data For Graphs'!$A$5</c:f>
              <c:strCache>
                <c:ptCount val="1"/>
                <c:pt idx="0">
                  <c:v>% Excluded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Graphs'!$CJ$2:$EB$2</c:f>
              <c:strCache>
                <c:ptCount val="12"/>
                <c:pt idx="0">
                  <c:v>2020-12</c:v>
                </c:pt>
                <c:pt idx="1">
                  <c:v>2021-01</c:v>
                </c:pt>
                <c:pt idx="2">
                  <c:v>2021-02</c:v>
                </c:pt>
                <c:pt idx="3">
                  <c:v>2021-03</c:v>
                </c:pt>
                <c:pt idx="4">
                  <c:v>2021-04</c:v>
                </c:pt>
                <c:pt idx="5">
                  <c:v>2021-05</c:v>
                </c:pt>
                <c:pt idx="6">
                  <c:v>2021-06</c:v>
                </c:pt>
                <c:pt idx="7">
                  <c:v>2021-07</c:v>
                </c:pt>
                <c:pt idx="8">
                  <c:v>2021-08</c:v>
                </c:pt>
                <c:pt idx="9">
                  <c:v>2021-09</c:v>
                </c:pt>
                <c:pt idx="10">
                  <c:v>2021-10</c:v>
                </c:pt>
                <c:pt idx="11">
                  <c:v>2021-11</c:v>
                </c:pt>
              </c:strCache>
            </c:strRef>
          </c:cat>
          <c:val>
            <c:numRef>
              <c:f>'Data For Graphs'!$CJ$5:$EB$5</c:f>
              <c:numCache>
                <c:formatCode>0.0%</c:formatCode>
                <c:ptCount val="12"/>
                <c:pt idx="0">
                  <c:v>3.3948225081382732E-2</c:v>
                </c:pt>
                <c:pt idx="1">
                  <c:v>2.8866605894864783E-2</c:v>
                </c:pt>
                <c:pt idx="2">
                  <c:v>0.10175190231817377</c:v>
                </c:pt>
                <c:pt idx="3">
                  <c:v>1.1170619739862281E-2</c:v>
                </c:pt>
                <c:pt idx="4">
                  <c:v>8.2068751935583766E-3</c:v>
                </c:pt>
                <c:pt idx="5">
                  <c:v>1.379208067625686E-2</c:v>
                </c:pt>
                <c:pt idx="6">
                  <c:v>1.0769902488720711E-2</c:v>
                </c:pt>
                <c:pt idx="7">
                  <c:v>1.6238723108952118E-2</c:v>
                </c:pt>
                <c:pt idx="8">
                  <c:v>5.113968439509059E-2</c:v>
                </c:pt>
                <c:pt idx="9">
                  <c:v>1.8407803650094399E-2</c:v>
                </c:pt>
                <c:pt idx="10">
                  <c:v>2.0315342631898121E-2</c:v>
                </c:pt>
                <c:pt idx="11">
                  <c:v>6.6255778120184903E-3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93-4147-94B0-CED9F2AD5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357328"/>
        <c:axId val="339356768"/>
      </c:lineChart>
      <c:catAx>
        <c:axId val="33935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9356208"/>
        <c:crosses val="autoZero"/>
        <c:auto val="1"/>
        <c:lblAlgn val="ctr"/>
        <c:lblOffset val="100"/>
        <c:noMultiLvlLbl val="0"/>
      </c:catAx>
      <c:valAx>
        <c:axId val="339356208"/>
        <c:scaling>
          <c:orientation val="minMax"/>
          <c:max val="8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355648"/>
        <c:crosses val="autoZero"/>
        <c:crossBetween val="between"/>
      </c:valAx>
      <c:valAx>
        <c:axId val="339356768"/>
        <c:scaling>
          <c:orientation val="minMax"/>
          <c:max val="1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crossAx val="339357328"/>
        <c:crosses val="max"/>
        <c:crossBetween val="between"/>
      </c:valAx>
      <c:catAx>
        <c:axId val="339357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935676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Western Division Response Time Exclusions</a:t>
            </a:r>
          </a:p>
          <a:p>
            <a:pPr>
              <a:defRPr/>
            </a:pPr>
            <a:r>
              <a:rPr lang="en-US" dirty="0"/>
              <a:t>Twelve Months ending November,</a:t>
            </a:r>
            <a:r>
              <a:rPr lang="en-US" baseline="0" dirty="0"/>
              <a:t> 2021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'Data For Graphs'!$A$9</c:f>
              <c:strCache>
                <c:ptCount val="1"/>
                <c:pt idx="0">
                  <c:v>Western Div. Transports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'Data For Graphs'!$CJ$7:$EB$7</c:f>
              <c:strCache>
                <c:ptCount val="12"/>
                <c:pt idx="0">
                  <c:v>2020-12</c:v>
                </c:pt>
                <c:pt idx="1">
                  <c:v>2021-01</c:v>
                </c:pt>
                <c:pt idx="2">
                  <c:v>2021-02</c:v>
                </c:pt>
                <c:pt idx="3">
                  <c:v>2021-03</c:v>
                </c:pt>
                <c:pt idx="4">
                  <c:v>2021-04</c:v>
                </c:pt>
                <c:pt idx="5">
                  <c:v>2021-05</c:v>
                </c:pt>
                <c:pt idx="6">
                  <c:v>2021-06</c:v>
                </c:pt>
                <c:pt idx="7">
                  <c:v>2021-07</c:v>
                </c:pt>
                <c:pt idx="8">
                  <c:v>2021-08</c:v>
                </c:pt>
                <c:pt idx="9">
                  <c:v>2021-09</c:v>
                </c:pt>
                <c:pt idx="10">
                  <c:v>2021-10</c:v>
                </c:pt>
                <c:pt idx="11">
                  <c:v>2021-11</c:v>
                </c:pt>
              </c:strCache>
            </c:strRef>
          </c:cat>
          <c:val>
            <c:numRef>
              <c:f>'Data For Graphs'!$CJ$9:$EB$9</c:f>
              <c:numCache>
                <c:formatCode>General</c:formatCode>
                <c:ptCount val="12"/>
                <c:pt idx="0">
                  <c:v>7036</c:v>
                </c:pt>
                <c:pt idx="1">
                  <c:v>6888</c:v>
                </c:pt>
                <c:pt idx="2">
                  <c:v>5792</c:v>
                </c:pt>
                <c:pt idx="3">
                  <c:v>7248</c:v>
                </c:pt>
                <c:pt idx="4">
                  <c:v>7367</c:v>
                </c:pt>
                <c:pt idx="5">
                  <c:v>7655</c:v>
                </c:pt>
                <c:pt idx="6">
                  <c:v>7719</c:v>
                </c:pt>
                <c:pt idx="7">
                  <c:v>7831</c:v>
                </c:pt>
                <c:pt idx="8">
                  <c:v>7617</c:v>
                </c:pt>
                <c:pt idx="9">
                  <c:v>7247</c:v>
                </c:pt>
                <c:pt idx="10">
                  <c:v>7501</c:v>
                </c:pt>
                <c:pt idx="11">
                  <c:v>7367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AD-42BC-971E-DAC2395A1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010288"/>
        <c:axId val="340010848"/>
      </c:lineChart>
      <c:lineChart>
        <c:grouping val="standard"/>
        <c:varyColors val="0"/>
        <c:ser>
          <c:idx val="2"/>
          <c:order val="1"/>
          <c:tx>
            <c:strRef>
              <c:f>'Data For Graphs'!$A$10</c:f>
              <c:strCache>
                <c:ptCount val="1"/>
                <c:pt idx="0">
                  <c:v>% Excluded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Graphs'!$CJ$7:$EB$7</c:f>
              <c:strCache>
                <c:ptCount val="12"/>
                <c:pt idx="0">
                  <c:v>2020-12</c:v>
                </c:pt>
                <c:pt idx="1">
                  <c:v>2021-01</c:v>
                </c:pt>
                <c:pt idx="2">
                  <c:v>2021-02</c:v>
                </c:pt>
                <c:pt idx="3">
                  <c:v>2021-03</c:v>
                </c:pt>
                <c:pt idx="4">
                  <c:v>2021-04</c:v>
                </c:pt>
                <c:pt idx="5">
                  <c:v>2021-05</c:v>
                </c:pt>
                <c:pt idx="6">
                  <c:v>2021-06</c:v>
                </c:pt>
                <c:pt idx="7">
                  <c:v>2021-07</c:v>
                </c:pt>
                <c:pt idx="8">
                  <c:v>2021-08</c:v>
                </c:pt>
                <c:pt idx="9">
                  <c:v>2021-09</c:v>
                </c:pt>
                <c:pt idx="10">
                  <c:v>2021-10</c:v>
                </c:pt>
                <c:pt idx="11">
                  <c:v>2021-11</c:v>
                </c:pt>
              </c:strCache>
            </c:strRef>
          </c:cat>
          <c:val>
            <c:numRef>
              <c:f>'Data For Graphs'!$CJ$10:$EB$10</c:f>
              <c:numCache>
                <c:formatCode>0.0%</c:formatCode>
                <c:ptCount val="12"/>
                <c:pt idx="0">
                  <c:v>8.5559977259806713E-2</c:v>
                </c:pt>
                <c:pt idx="1">
                  <c:v>6.6782810685249716E-2</c:v>
                </c:pt>
                <c:pt idx="2">
                  <c:v>0.16263812154696133</c:v>
                </c:pt>
                <c:pt idx="3">
                  <c:v>2.2350993377483443E-2</c:v>
                </c:pt>
                <c:pt idx="4">
                  <c:v>1.4524229672865482E-2</c:v>
                </c:pt>
                <c:pt idx="5">
                  <c:v>1.4892227302416721E-2</c:v>
                </c:pt>
                <c:pt idx="6">
                  <c:v>3.2387614976033166E-2</c:v>
                </c:pt>
                <c:pt idx="7">
                  <c:v>5.3760694675009581E-2</c:v>
                </c:pt>
                <c:pt idx="8">
                  <c:v>0.10213995011159249</c:v>
                </c:pt>
                <c:pt idx="9">
                  <c:v>8.9830274596384707E-2</c:v>
                </c:pt>
                <c:pt idx="10">
                  <c:v>2.6929742700973203E-2</c:v>
                </c:pt>
                <c:pt idx="11">
                  <c:v>1.6424596172118909E-2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AD-42BC-971E-DAC2395A1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736960"/>
        <c:axId val="340011408"/>
      </c:lineChart>
      <c:catAx>
        <c:axId val="34001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0010848"/>
        <c:crosses val="autoZero"/>
        <c:auto val="1"/>
        <c:lblAlgn val="ctr"/>
        <c:lblOffset val="100"/>
        <c:noMultiLvlLbl val="0"/>
      </c:catAx>
      <c:valAx>
        <c:axId val="340010848"/>
        <c:scaling>
          <c:orientation val="minMax"/>
          <c:max val="8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0010288"/>
        <c:crosses val="autoZero"/>
        <c:crossBetween val="between"/>
      </c:valAx>
      <c:valAx>
        <c:axId val="340011408"/>
        <c:scaling>
          <c:orientation val="minMax"/>
          <c:max val="1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crossAx val="339736960"/>
        <c:crosses val="max"/>
        <c:crossBetween val="between"/>
      </c:valAx>
      <c:catAx>
        <c:axId val="33973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00114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Percentage of Minutes Late - Eastern Division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'East All Minutes'!$A$91</c:f>
              <c:strCache>
                <c:ptCount val="1"/>
                <c:pt idx="0">
                  <c:v>Percent in Bucket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'East All Minutes'!$B$91:$H$91</c:f>
              <c:numCache>
                <c:formatCode>0.00%</c:formatCode>
                <c:ptCount val="7"/>
                <c:pt idx="0">
                  <c:v>0.92950932964754662</c:v>
                </c:pt>
                <c:pt idx="1">
                  <c:v>6.3579820317899105E-2</c:v>
                </c:pt>
                <c:pt idx="2">
                  <c:v>4.1465100207325502E-3</c:v>
                </c:pt>
                <c:pt idx="3">
                  <c:v>2.7643400138217E-3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6-4F42-B310-060CCFFBE409}"/>
            </c:ext>
          </c:extLst>
        </c:ser>
        <c:ser>
          <c:idx val="1"/>
          <c:order val="1"/>
          <c:tx>
            <c:strRef>
              <c:f>'East All Minutes'!$A$92</c:f>
              <c:strCache>
                <c:ptCount val="1"/>
                <c:pt idx="0">
                  <c:v>Percent in Bucket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'East All Minutes'!$B$92:$H$92</c:f>
              <c:numCache>
                <c:formatCode>0.00%</c:formatCode>
                <c:ptCount val="7"/>
                <c:pt idx="0">
                  <c:v>0.88929695697796429</c:v>
                </c:pt>
                <c:pt idx="1">
                  <c:v>9.076600209863589E-2</c:v>
                </c:pt>
                <c:pt idx="2">
                  <c:v>1.4690451206715634E-2</c:v>
                </c:pt>
                <c:pt idx="3">
                  <c:v>4.1972717733473244E-3</c:v>
                </c:pt>
                <c:pt idx="4">
                  <c:v>5.2465897166841555E-4</c:v>
                </c:pt>
                <c:pt idx="5">
                  <c:v>5.2465897166841555E-4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6-4F42-B310-060CCFFBE409}"/>
            </c:ext>
          </c:extLst>
        </c:ser>
        <c:ser>
          <c:idx val="2"/>
          <c:order val="2"/>
          <c:tx>
            <c:strRef>
              <c:f>'East All Minutes'!$A$93</c:f>
              <c:strCache>
                <c:ptCount val="1"/>
                <c:pt idx="0">
                  <c:v>Percent in Bucket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'East All Minutes'!$B$93:$H$93</c:f>
              <c:numCache>
                <c:formatCode>0.00%</c:formatCode>
                <c:ptCount val="7"/>
                <c:pt idx="0">
                  <c:v>0.84453323646930623</c:v>
                </c:pt>
                <c:pt idx="1">
                  <c:v>0.11950599346167817</c:v>
                </c:pt>
                <c:pt idx="2">
                  <c:v>2.2157646204140936E-2</c:v>
                </c:pt>
                <c:pt idx="3">
                  <c:v>9.4442426443879408E-3</c:v>
                </c:pt>
                <c:pt idx="4">
                  <c:v>3.2691609153650564E-3</c:v>
                </c:pt>
                <c:pt idx="5">
                  <c:v>3.6324010170722849E-4</c:v>
                </c:pt>
                <c:pt idx="6">
                  <c:v>7.2648020341445699E-4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E6-4F42-B310-060CCFFBE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1397184"/>
        <c:axId val="741398432"/>
      </c:barChart>
      <c:catAx>
        <c:axId val="741397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398432"/>
        <c:crosses val="autoZero"/>
        <c:auto val="1"/>
        <c:lblAlgn val="ctr"/>
        <c:lblOffset val="100"/>
        <c:noMultiLvlLbl val="0"/>
      </c:catAx>
      <c:valAx>
        <c:axId val="74139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39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Minutes Late - Western Division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197015174908406E-2"/>
          <c:y val="1.8159125413307465E-4"/>
          <c:w val="0.90558553199468506"/>
          <c:h val="0.83220284966404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'West All Minutes'!$A$91</c:f>
              <c:strCache>
                <c:ptCount val="1"/>
                <c:pt idx="0">
                  <c:v>Percent in Bucket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'West All Minutes'!$B$91:$H$91</c:f>
              <c:numCache>
                <c:formatCode>0.00%</c:formatCode>
                <c:ptCount val="7"/>
                <c:pt idx="0">
                  <c:v>0.83135089209855562</c:v>
                </c:pt>
                <c:pt idx="1">
                  <c:v>0.13721325403568393</c:v>
                </c:pt>
                <c:pt idx="2">
                  <c:v>2.6338147833474938E-2</c:v>
                </c:pt>
                <c:pt idx="3">
                  <c:v>4.248088360237893E-3</c:v>
                </c:pt>
                <c:pt idx="4">
                  <c:v>8.4961767204757861E-4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0-4B02-8D79-039AAE42EEE6}"/>
            </c:ext>
          </c:extLst>
        </c:ser>
        <c:ser>
          <c:idx val="1"/>
          <c:order val="1"/>
          <c:tx>
            <c:strRef>
              <c:f>'West All Minutes'!$A$92</c:f>
              <c:strCache>
                <c:ptCount val="1"/>
                <c:pt idx="0">
                  <c:v>Percent in Bucket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'West All Minutes'!$B$92:$H$92</c:f>
              <c:numCache>
                <c:formatCode>0.00%</c:formatCode>
                <c:ptCount val="7"/>
                <c:pt idx="0">
                  <c:v>0.69680329476367919</c:v>
                </c:pt>
                <c:pt idx="1">
                  <c:v>0.21298293783094724</c:v>
                </c:pt>
                <c:pt idx="2">
                  <c:v>6.295352029809767E-2</c:v>
                </c:pt>
                <c:pt idx="3">
                  <c:v>1.7846636595410866E-2</c:v>
                </c:pt>
                <c:pt idx="4">
                  <c:v>5.0990390272602475E-3</c:v>
                </c:pt>
                <c:pt idx="5">
                  <c:v>1.5689350853108452E-3</c:v>
                </c:pt>
                <c:pt idx="6">
                  <c:v>2.745636399293979E-3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A0-4B02-8D79-039AAE42EEE6}"/>
            </c:ext>
          </c:extLst>
        </c:ser>
        <c:ser>
          <c:idx val="2"/>
          <c:order val="2"/>
          <c:tx>
            <c:strRef>
              <c:f>'West All Minutes'!$A$93</c:f>
              <c:strCache>
                <c:ptCount val="1"/>
                <c:pt idx="0">
                  <c:v>Percent in Bucket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'West All Minutes'!$B$90:$H$90</c:f>
              <c:strCache>
                <c:ptCount val="7"/>
                <c:pt idx="0">
                  <c:v>:01 - 5</c:v>
                </c:pt>
                <c:pt idx="1">
                  <c:v>6 - 10</c:v>
                </c:pt>
                <c:pt idx="2">
                  <c:v>11 - 15</c:v>
                </c:pt>
                <c:pt idx="3">
                  <c:v>16 - 20</c:v>
                </c:pt>
                <c:pt idx="4">
                  <c:v>21 - 25</c:v>
                </c:pt>
                <c:pt idx="5">
                  <c:v>25 - 30</c:v>
                </c:pt>
                <c:pt idx="6">
                  <c:v>&gt;30</c:v>
                </c:pt>
              </c:strCache>
            </c:strRef>
          </c:cat>
          <c:val>
            <c:numRef>
              <c:f>'West All Minutes'!$B$93:$H$93</c:f>
              <c:numCache>
                <c:formatCode>0.00%</c:formatCode>
                <c:ptCount val="7"/>
                <c:pt idx="0">
                  <c:v>0.58845592831839966</c:v>
                </c:pt>
                <c:pt idx="1">
                  <c:v>0.25046884767659927</c:v>
                </c:pt>
                <c:pt idx="2">
                  <c:v>9.83538237132736E-2</c:v>
                </c:pt>
                <c:pt idx="3">
                  <c:v>3.5632423421546155E-2</c:v>
                </c:pt>
                <c:pt idx="4">
                  <c:v>1.3648676807668264E-2</c:v>
                </c:pt>
                <c:pt idx="5">
                  <c:v>7.2931860804334239E-3</c:v>
                </c:pt>
                <c:pt idx="6">
                  <c:v>6.1471139820796E-3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A0-4B02-8D79-039AAE42E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1393024"/>
        <c:axId val="741402176"/>
      </c:barChart>
      <c:catAx>
        <c:axId val="74139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402176"/>
        <c:crosses val="autoZero"/>
        <c:auto val="1"/>
        <c:lblAlgn val="ctr"/>
        <c:lblOffset val="100"/>
        <c:noMultiLvlLbl val="0"/>
      </c:catAx>
      <c:valAx>
        <c:axId val="74140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39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0.79927</cdr:x>
      <cdr:y>0.28349</cdr:y>
    </cdr:from>
    <cdr:to>
      <cdr:x>0.92891</cdr:x>
      <cdr:y>0.34222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29DADED-B947-47F1-9BF2-74EF05C2F230}"/>
            </a:ext>
          </a:extLst>
        </cdr:cNvPr>
        <cdr:cNvSpPr txBox="1"/>
      </cdr:nvSpPr>
      <cdr:spPr>
        <a:xfrm xmlns:a="http://schemas.openxmlformats.org/drawingml/2006/main">
          <a:off x="9017333" y="1614923"/>
          <a:ext cx="1462597" cy="334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90% Standard</a:t>
          </a:r>
        </a:p>
      </cdr:txBody>
    </cdr:sp>
  </cdr:relSizeAnchor>
  <cdr:relSizeAnchor xmlns:cdr="http://schemas.openxmlformats.org/drawingml/2006/chartDrawing">
    <cdr:from>
      <cdr:x>0.06449</cdr:x>
      <cdr:y>0.28987</cdr:y>
    </cdr:from>
    <cdr:to>
      <cdr:x>0.98107</cdr:x>
      <cdr:y>0.28987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A144B00-6D56-4D96-B31E-8B498E0A885B}"/>
            </a:ext>
          </a:extLst>
        </cdr:cNvPr>
        <cdr:cNvCxnSpPr/>
      </cdr:nvCxnSpPr>
      <cdr:spPr>
        <a:xfrm xmlns:a="http://schemas.openxmlformats.org/drawingml/2006/main">
          <a:off x="727525" y="1651262"/>
          <a:ext cx="10340842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>
              <a:alpha val="52000"/>
            </a:srgb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0.06338</cdr:x>
      <cdr:y>0.25833</cdr:y>
    </cdr:from>
    <cdr:to>
      <cdr:x>0.98722</cdr:x>
      <cdr:y>0.25833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3F84F973-38A7-457C-835F-5B1BA1969149}"/>
            </a:ext>
          </a:extLst>
        </cdr:cNvPr>
        <cdr:cNvCxnSpPr/>
      </cdr:nvCxnSpPr>
      <cdr:spPr>
        <a:xfrm xmlns:a="http://schemas.openxmlformats.org/drawingml/2006/main">
          <a:off x="715084" y="1469000"/>
          <a:ext cx="10422749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>
              <a:alpha val="52000"/>
            </a:srgb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0.76546</cdr:x>
      <cdr:y>0.19952</cdr:y>
    </cdr:from>
    <cdr:to>
      <cdr:x>0.88715</cdr:x>
      <cdr:y>0.25493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29DADED-B947-47F1-9BF2-74EF05C2F230}"/>
            </a:ext>
          </a:extLst>
        </cdr:cNvPr>
        <cdr:cNvSpPr txBox="1"/>
      </cdr:nvSpPr>
      <cdr:spPr>
        <a:xfrm xmlns:a="http://schemas.openxmlformats.org/drawingml/2006/main">
          <a:off x="8635932" y="1134573"/>
          <a:ext cx="1372904" cy="315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90% Standard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53B39-A51E-4F41-B4EA-781E87347C4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AADB9-D7D4-44AD-BFE3-DDEB746F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A920-6C49-416F-8057-81DCA6672C2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4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A920-6C49-416F-8057-81DCA6672C2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A920-6C49-416F-8057-81DCA6672C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9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A920-6C49-416F-8057-81DCA6672C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3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B7FE-3E41-40BF-BAE8-EDBAD7B3A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AFE93-8311-4323-B036-D2B99ED3E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D544C-A2D6-444B-A6C7-8D48C858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1B4F9-0714-492C-95F4-B3A37BA0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1872-A393-463E-AC2B-37A2B3C0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51FC-30F3-4BC3-85B0-B4E7638F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95CAE-B941-41CD-8809-5E7593A56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A3803-E825-47A6-888E-0E233690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81A43-4355-4EB7-962B-EC9D8E83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37D60-0FC5-45E5-95C5-33658F4F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0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74267A-E007-495E-92C8-79DBFF8D5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51E53-0A8E-4061-8C03-DD41C0BC7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5023B-A5A6-4F4C-9E25-44D1BC1B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E1A5-4F62-4263-AEA6-E765AC57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A33F5-42CA-4853-B222-34850B07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6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F5166-6457-42F4-A95D-5404A04B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951B-78A7-41E3-9FDA-4E933C99E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2F4E1-E97C-4F35-B55B-3EE86556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9E4F2-815F-4E4B-986F-BADEB47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0C256-CCFE-4B4D-B059-065FDDB2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85ED-C7C2-4385-86DB-49F3052C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27A4E-925B-4C76-9755-594AE090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D0C42-4A58-4E13-8929-E4E5EC5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EA2A9-0037-46F6-9CE9-59292087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7549-08F1-4520-B5CF-BA501264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7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E4D15-9139-42B9-993E-53EB9569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3A8C7-CDDD-4565-9596-0958276F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6EE21-01A3-4842-97FE-8A721DC04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99CD9-69D0-47CF-ABA3-DD27D5DD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56E1C-7986-4899-AB49-95F5CECB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5F223-A776-4189-A0AD-A67EFD33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7EB6-4FEA-4B79-9F2C-07D691492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30099-0F8A-4641-9EE9-C8EA7FB50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53D13-4DA0-4F8A-8532-BD2EFF569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ADFEA-9536-4B77-BE2A-EE167E8F3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AA9A4-11DC-4ED9-83D4-DD2F1B7AF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FCBE15-52F3-496E-BD35-6B5686E9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BD50B-32CF-43D8-9472-5CA1AEE4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7507F-C0F8-4497-B289-5F3DE9B5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6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366E-801D-44D9-8646-8E6B2488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C17CA-7675-4349-B5CF-16536596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902A0-39EB-4641-9447-209C5D8D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989A-DF67-4AED-9645-133C9A8A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4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A2650-8DD9-41AA-872F-3BEFF24F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6CB50-8F8D-4E30-B58B-376F26A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C3522-7C60-4FF4-B39B-0D75FD4C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669A-52B6-4015-AAEE-2685BE75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DFD44-36F8-4ACB-848F-7C852E241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2FE89-22A7-41BB-86A2-FCBB7A4A6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8C947-161D-4F49-82EE-1C105F00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3AA67-47CA-4877-A84C-64C03E08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682DA-A305-4A0C-AC80-CC3AB0D9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9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740D-C6C6-4E74-B14D-A57ACBCF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AE66B-1ED3-42EB-B053-F913895F8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B8C75-3219-401F-8557-EED0F8061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49DC6-130C-47D7-9589-8B2ECB95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A42C1-1BE8-4CFE-A5D6-BDA1C061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1091-B1F9-4C05-92E7-E461F3FF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3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00B6A-42B4-45BA-B594-27C2F4D5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CF01A-6CF4-4BE2-8B7A-5346D7A3B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76DBD-791A-45CF-B83F-4950DCE8A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002BE-06DA-4CFD-9569-3511C07724C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6418-680E-4C6E-B488-00AD3346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FA017-710B-457E-A5A2-34821971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7D628-051F-4704-9C0D-F4A7863E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ADF1E-3957-4C0D-9361-A52C0900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347"/>
            <a:ext cx="9144000" cy="200664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963746B-1CF5-4B86-96AC-89D2E9914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" t="16621" r="10214" b="13794"/>
          <a:stretch/>
        </p:blipFill>
        <p:spPr>
          <a:xfrm>
            <a:off x="2789338" y="2610318"/>
            <a:ext cx="5759043" cy="2405937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DB434675-1B80-4853-881E-F19CA3974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0"/>
          <a:stretch/>
        </p:blipFill>
        <p:spPr>
          <a:xfrm rot="5400000">
            <a:off x="8474101" y="2472164"/>
            <a:ext cx="3737127" cy="3698670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4F08BC8-3141-408C-9D2D-F84E6A5A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34830" y="2570701"/>
            <a:ext cx="3720517" cy="27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FAB5-43F8-DC4A-8E3A-A0EBC2D0B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t">
            <a:normAutofit/>
          </a:bodyPr>
          <a:lstStyle/>
          <a:p>
            <a:r>
              <a:rPr lang="en-US" sz="5400" b="1" dirty="0"/>
              <a:t>Operational Compliance Report</a:t>
            </a:r>
            <a:br>
              <a:rPr lang="en-US" sz="5400" b="1" dirty="0"/>
            </a:br>
            <a:r>
              <a:rPr lang="en-US" sz="5400" b="1" dirty="0"/>
              <a:t>November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38BAE-083D-494D-99FD-A5AFE129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 anchor="t">
            <a:normAutofit/>
          </a:bodyPr>
          <a:lstStyle/>
          <a:p>
            <a:r>
              <a:rPr lang="en-US" sz="2800" i="1"/>
              <a:t>Frank Gresh</a:t>
            </a:r>
          </a:p>
          <a:p>
            <a:r>
              <a:rPr lang="en-US" sz="2800" i="1"/>
              <a:t>Chief Information Officer</a:t>
            </a:r>
          </a:p>
        </p:txBody>
      </p:sp>
    </p:spTree>
    <p:extLst>
      <p:ext uri="{BB962C8B-B14F-4D97-AF65-F5344CB8AC3E}">
        <p14:creationId xmlns:p14="http://schemas.microsoft.com/office/powerpoint/2010/main" val="14075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019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018" y="500711"/>
            <a:ext cx="1128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November 2021 Compliance Summary – Combined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20122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19655" y="1374889"/>
          <a:ext cx="10130762" cy="4282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651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Priority 1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Priority 2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Priority 3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Priority 4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510">
                <a:tc>
                  <a:txBody>
                    <a:bodyPr/>
                    <a:lstStyle/>
                    <a:p>
                      <a:r>
                        <a:rPr lang="en-US" sz="2800"/>
                        <a:t>East Ben. Total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92%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71%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510">
                <a:tc>
                  <a:txBody>
                    <a:bodyPr/>
                    <a:lstStyle/>
                    <a:p>
                      <a:r>
                        <a:rPr lang="en-US" sz="2800" dirty="0"/>
                        <a:t>East NB Total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Priority 1&amp;2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N/A</a:t>
                      </a:r>
                      <a:endParaRPr lang="en-US" sz="2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510">
                <a:tc>
                  <a:txBody>
                    <a:bodyPr/>
                    <a:lstStyle/>
                    <a:p>
                      <a:r>
                        <a:rPr lang="en-US" sz="2800" dirty="0"/>
                        <a:t>West Ben. Total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56%</a:t>
                      </a:r>
                      <a:endParaRPr lang="en-US" sz="2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  <a:endParaRPr lang="en-US" sz="2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51%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51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West NB Total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Priority 1&amp;2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57%</a:t>
                      </a:r>
                      <a:endParaRPr lang="en-US" sz="2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en-US" sz="28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N/A</a:t>
                      </a:r>
                      <a:endParaRPr lang="en-US" sz="2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913460-D5F8-4E39-A5F1-5D7DB3DADDA3}"/>
              </a:ext>
            </a:extLst>
          </p:cNvPr>
          <p:cNvSpPr txBox="1"/>
          <p:nvPr/>
        </p:nvSpPr>
        <p:spPr>
          <a:xfrm>
            <a:off x="455007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4B6FB3-C821-489C-B55D-D9DB0D45DA2B}"/>
              </a:ext>
            </a:extLst>
          </p:cNvPr>
          <p:cNvGraphicFramePr>
            <a:graphicFrameLocks noGrp="1"/>
          </p:cNvGraphicFramePr>
          <p:nvPr/>
        </p:nvGraphicFramePr>
        <p:xfrm>
          <a:off x="455006" y="533400"/>
          <a:ext cx="11281985" cy="569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14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874944-F528-4BBD-B910-1C7755134435}"/>
              </a:ext>
            </a:extLst>
          </p:cNvPr>
          <p:cNvSpPr txBox="1"/>
          <p:nvPr/>
        </p:nvSpPr>
        <p:spPr>
          <a:xfrm>
            <a:off x="455007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7CBA71A-2623-4B5C-B8AC-9C3C6BA9426F}"/>
              </a:ext>
            </a:extLst>
          </p:cNvPr>
          <p:cNvGraphicFramePr>
            <a:graphicFrameLocks noGrp="1"/>
          </p:cNvGraphicFramePr>
          <p:nvPr/>
        </p:nvGraphicFramePr>
        <p:xfrm>
          <a:off x="455007" y="533400"/>
          <a:ext cx="11281985" cy="568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5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C8D42-1A35-4AB7-B66F-5CBF104BD574}"/>
              </a:ext>
            </a:extLst>
          </p:cNvPr>
          <p:cNvSpPr txBox="1"/>
          <p:nvPr/>
        </p:nvSpPr>
        <p:spPr>
          <a:xfrm>
            <a:off x="340707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07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Exclusions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340707" y="1056620"/>
          <a:ext cx="11281984" cy="515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05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340707" y="1065246"/>
          <a:ext cx="11281985" cy="5152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23C477-6D6A-4690-8A3B-2A9A69F2A80B}"/>
              </a:ext>
            </a:extLst>
          </p:cNvPr>
          <p:cNvSpPr txBox="1"/>
          <p:nvPr/>
        </p:nvSpPr>
        <p:spPr>
          <a:xfrm>
            <a:off x="340707" y="533400"/>
            <a:ext cx="11281985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Exclusions</a:t>
            </a:r>
          </a:p>
        </p:txBody>
      </p:sp>
    </p:spTree>
    <p:extLst>
      <p:ext uri="{BB962C8B-B14F-4D97-AF65-F5344CB8AC3E}">
        <p14:creationId xmlns:p14="http://schemas.microsoft.com/office/powerpoint/2010/main" val="38387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F359BE7-EB4C-482B-9E49-3903D6F80964}"/>
              </a:ext>
            </a:extLst>
          </p:cNvPr>
          <p:cNvGraphicFramePr>
            <a:graphicFrameLocks noGrp="1"/>
          </p:cNvGraphicFramePr>
          <p:nvPr/>
        </p:nvGraphicFramePr>
        <p:xfrm>
          <a:off x="1765562" y="76548"/>
          <a:ext cx="8660876" cy="596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17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4A6CF01-B546-4C99-B862-9E552D1CC44E}"/>
              </a:ext>
            </a:extLst>
          </p:cNvPr>
          <p:cNvGraphicFramePr>
            <a:graphicFrameLocks noGrp="1"/>
          </p:cNvGraphicFramePr>
          <p:nvPr/>
        </p:nvGraphicFramePr>
        <p:xfrm>
          <a:off x="1765562" y="281822"/>
          <a:ext cx="8660876" cy="574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2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Widescreen</PresentationFormat>
  <Paragraphs>68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Operational Compliance Report November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Christopher</dc:creator>
  <cp:lastModifiedBy>Jenkins, Christopher</cp:lastModifiedBy>
  <cp:revision>1</cp:revision>
  <dcterms:created xsi:type="dcterms:W3CDTF">2021-12-15T14:45:56Z</dcterms:created>
  <dcterms:modified xsi:type="dcterms:W3CDTF">2021-12-15T14:46:23Z</dcterms:modified>
</cp:coreProperties>
</file>